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4" r:id="rId3"/>
    <p:sldId id="399" r:id="rId4"/>
    <p:sldId id="265" r:id="rId5"/>
    <p:sldId id="271" r:id="rId6"/>
    <p:sldId id="272" r:id="rId7"/>
    <p:sldId id="283" r:id="rId8"/>
    <p:sldId id="273" r:id="rId9"/>
    <p:sldId id="275" r:id="rId10"/>
    <p:sldId id="403" r:id="rId11"/>
    <p:sldId id="274" r:id="rId12"/>
    <p:sldId id="284" r:id="rId13"/>
    <p:sldId id="266" r:id="rId14"/>
    <p:sldId id="277" r:id="rId15"/>
    <p:sldId id="278" r:id="rId16"/>
    <p:sldId id="400" r:id="rId17"/>
    <p:sldId id="269" r:id="rId18"/>
    <p:sldId id="282" r:id="rId19"/>
    <p:sldId id="279" r:id="rId20"/>
    <p:sldId id="401" r:id="rId21"/>
    <p:sldId id="402" r:id="rId22"/>
    <p:sldId id="270" r:id="rId23"/>
    <p:sldId id="281" r:id="rId24"/>
    <p:sldId id="340" r:id="rId25"/>
    <p:sldId id="297" r:id="rId26"/>
    <p:sldId id="285" r:id="rId27"/>
    <p:sldId id="261" r:id="rId28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B3E61F-EF88-438B-8396-C61C97474AB5}" v="13" dt="2023-11-09T11:58:56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50B3E61F-EF88-438B-8396-C61C97474AB5}"/>
    <pc:docChg chg="undo custSel addSld modSld">
      <pc:chgData name="Linards Deidulis" userId="03205da9529d126d" providerId="LiveId" clId="{50B3E61F-EF88-438B-8396-C61C97474AB5}" dt="2023-11-09T11:59:22.362" v="256" actId="1035"/>
      <pc:docMkLst>
        <pc:docMk/>
      </pc:docMkLst>
      <pc:sldChg chg="modSp mod">
        <pc:chgData name="Linards Deidulis" userId="03205da9529d126d" providerId="LiveId" clId="{50B3E61F-EF88-438B-8396-C61C97474AB5}" dt="2023-11-09T06:40:07.164" v="5" actId="255"/>
        <pc:sldMkLst>
          <pc:docMk/>
          <pc:sldMk cId="749859246" sldId="270"/>
        </pc:sldMkLst>
        <pc:spChg chg="mod">
          <ac:chgData name="Linards Deidulis" userId="03205da9529d126d" providerId="LiveId" clId="{50B3E61F-EF88-438B-8396-C61C97474AB5}" dt="2023-11-09T06:40:07.164" v="5" actId="255"/>
          <ac:spMkLst>
            <pc:docMk/>
            <pc:sldMk cId="749859246" sldId="270"/>
            <ac:spMk id="2" creationId="{00000000-0000-0000-0000-000000000000}"/>
          </ac:spMkLst>
        </pc:spChg>
      </pc:sldChg>
      <pc:sldChg chg="modSp mod">
        <pc:chgData name="Linards Deidulis" userId="03205da9529d126d" providerId="LiveId" clId="{50B3E61F-EF88-438B-8396-C61C97474AB5}" dt="2023-11-09T11:50:26.179" v="118"/>
        <pc:sldMkLst>
          <pc:docMk/>
          <pc:sldMk cId="3577523085" sldId="275"/>
        </pc:sldMkLst>
        <pc:graphicFrameChg chg="mod modGraphic">
          <ac:chgData name="Linards Deidulis" userId="03205da9529d126d" providerId="LiveId" clId="{50B3E61F-EF88-438B-8396-C61C97474AB5}" dt="2023-11-09T11:50:26.179" v="118"/>
          <ac:graphicFrameMkLst>
            <pc:docMk/>
            <pc:sldMk cId="3577523085" sldId="275"/>
            <ac:graphicFrameMk id="5" creationId="{00000000-0000-0000-0000-000000000000}"/>
          </ac:graphicFrameMkLst>
        </pc:graphicFrameChg>
      </pc:sldChg>
      <pc:sldChg chg="modSp mod">
        <pc:chgData name="Linards Deidulis" userId="03205da9529d126d" providerId="LiveId" clId="{50B3E61F-EF88-438B-8396-C61C97474AB5}" dt="2023-11-09T06:45:45.538" v="61" actId="20577"/>
        <pc:sldMkLst>
          <pc:docMk/>
          <pc:sldMk cId="2555193280" sldId="279"/>
        </pc:sldMkLst>
        <pc:spChg chg="mod">
          <ac:chgData name="Linards Deidulis" userId="03205da9529d126d" providerId="LiveId" clId="{50B3E61F-EF88-438B-8396-C61C97474AB5}" dt="2023-11-09T06:45:45.538" v="61" actId="20577"/>
          <ac:spMkLst>
            <pc:docMk/>
            <pc:sldMk cId="2555193280" sldId="279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50B3E61F-EF88-438B-8396-C61C97474AB5}" dt="2023-11-09T07:06:14.789" v="110" actId="20577"/>
        <pc:sldMkLst>
          <pc:docMk/>
          <pc:sldMk cId="3935682600" sldId="285"/>
        </pc:sldMkLst>
        <pc:spChg chg="mod">
          <ac:chgData name="Linards Deidulis" userId="03205da9529d126d" providerId="LiveId" clId="{50B3E61F-EF88-438B-8396-C61C97474AB5}" dt="2023-11-09T07:06:14.789" v="110" actId="20577"/>
          <ac:spMkLst>
            <pc:docMk/>
            <pc:sldMk cId="3935682600" sldId="285"/>
            <ac:spMk id="38915" creationId="{00000000-0000-0000-0000-000000000000}"/>
          </ac:spMkLst>
        </pc:spChg>
      </pc:sldChg>
      <pc:sldChg chg="modSp add mod">
        <pc:chgData name="Linards Deidulis" userId="03205da9529d126d" providerId="LiveId" clId="{50B3E61F-EF88-438B-8396-C61C97474AB5}" dt="2023-11-09T07:03:11.838" v="71"/>
        <pc:sldMkLst>
          <pc:docMk/>
          <pc:sldMk cId="0" sldId="297"/>
        </pc:sldMkLst>
        <pc:spChg chg="mod">
          <ac:chgData name="Linards Deidulis" userId="03205da9529d126d" providerId="LiveId" clId="{50B3E61F-EF88-438B-8396-C61C97474AB5}" dt="2023-11-09T07:02:52.875" v="70" actId="122"/>
          <ac:spMkLst>
            <pc:docMk/>
            <pc:sldMk cId="0" sldId="297"/>
            <ac:spMk id="29700" creationId="{A578CEB5-47B7-4A35-D415-A84EF0C43563}"/>
          </ac:spMkLst>
        </pc:spChg>
        <pc:picChg chg="mod">
          <ac:chgData name="Linards Deidulis" userId="03205da9529d126d" providerId="LiveId" clId="{50B3E61F-EF88-438B-8396-C61C97474AB5}" dt="2023-11-09T07:03:11.838" v="71"/>
          <ac:picMkLst>
            <pc:docMk/>
            <pc:sldMk cId="0" sldId="297"/>
            <ac:picMk id="29699" creationId="{611A3DC6-BACF-1A72-B79F-41EE4FB8A9F2}"/>
          </ac:picMkLst>
        </pc:picChg>
      </pc:sldChg>
      <pc:sldChg chg="addSp delSp modSp add mod">
        <pc:chgData name="Linards Deidulis" userId="03205da9529d126d" providerId="LiveId" clId="{50B3E61F-EF88-438B-8396-C61C97474AB5}" dt="2023-11-09T07:02:22.031" v="63" actId="22"/>
        <pc:sldMkLst>
          <pc:docMk/>
          <pc:sldMk cId="0" sldId="340"/>
        </pc:sldMkLst>
        <pc:spChg chg="add del">
          <ac:chgData name="Linards Deidulis" userId="03205da9529d126d" providerId="LiveId" clId="{50B3E61F-EF88-438B-8396-C61C97474AB5}" dt="2023-11-09T07:02:22.031" v="63" actId="22"/>
          <ac:spMkLst>
            <pc:docMk/>
            <pc:sldMk cId="0" sldId="340"/>
            <ac:spMk id="5" creationId="{0D1D6DB1-1F7F-7E47-B81D-545432416BE3}"/>
          </ac:spMkLst>
        </pc:spChg>
        <pc:spChg chg="mod">
          <ac:chgData name="Linards Deidulis" userId="03205da9529d126d" providerId="LiveId" clId="{50B3E61F-EF88-438B-8396-C61C97474AB5}" dt="2023-11-09T06:44:22.629" v="31" actId="20577"/>
          <ac:spMkLst>
            <pc:docMk/>
            <pc:sldMk cId="0" sldId="340"/>
            <ac:spMk id="43010" creationId="{B914D122-780B-ADA4-1C84-DF9BB6FC61C9}"/>
          </ac:spMkLst>
        </pc:spChg>
        <pc:spChg chg="mod">
          <ac:chgData name="Linards Deidulis" userId="03205da9529d126d" providerId="LiveId" clId="{50B3E61F-EF88-438B-8396-C61C97474AB5}" dt="2023-11-09T06:40:47.877" v="11" actId="1076"/>
          <ac:spMkLst>
            <pc:docMk/>
            <pc:sldMk cId="0" sldId="340"/>
            <ac:spMk id="51203" creationId="{7396AFCD-489D-0BF6-B9F6-3954012678FF}"/>
          </ac:spMkLst>
        </pc:spChg>
        <pc:picChg chg="add mod modCrop">
          <ac:chgData name="Linards Deidulis" userId="03205da9529d126d" providerId="LiveId" clId="{50B3E61F-EF88-438B-8396-C61C97474AB5}" dt="2023-11-09T06:44:00.057" v="21"/>
          <ac:picMkLst>
            <pc:docMk/>
            <pc:sldMk cId="0" sldId="340"/>
            <ac:picMk id="3" creationId="{30F07055-1C04-9046-725C-600687031577}"/>
          </ac:picMkLst>
        </pc:picChg>
        <pc:picChg chg="del">
          <ac:chgData name="Linards Deidulis" userId="03205da9529d126d" providerId="LiveId" clId="{50B3E61F-EF88-438B-8396-C61C97474AB5}" dt="2023-11-09T06:43:19.640" v="15" actId="478"/>
          <ac:picMkLst>
            <pc:docMk/>
            <pc:sldMk cId="0" sldId="340"/>
            <ac:picMk id="51204" creationId="{71ECECB9-85E3-3AEF-5FA7-B59DDEBD644D}"/>
          </ac:picMkLst>
        </pc:picChg>
        <pc:picChg chg="del">
          <ac:chgData name="Linards Deidulis" userId="03205da9529d126d" providerId="LiveId" clId="{50B3E61F-EF88-438B-8396-C61C97474AB5}" dt="2023-11-09T06:42:24.632" v="14" actId="478"/>
          <ac:picMkLst>
            <pc:docMk/>
            <pc:sldMk cId="0" sldId="340"/>
            <ac:picMk id="51205" creationId="{2DBADD9B-C500-EDA1-550A-DDA0B7826FC4}"/>
          </ac:picMkLst>
        </pc:picChg>
      </pc:sldChg>
      <pc:sldChg chg="addSp delSp modSp new mod">
        <pc:chgData name="Linards Deidulis" userId="03205da9529d126d" providerId="LiveId" clId="{50B3E61F-EF88-438B-8396-C61C97474AB5}" dt="2023-11-09T11:59:22.362" v="256" actId="1035"/>
        <pc:sldMkLst>
          <pc:docMk/>
          <pc:sldMk cId="1213815158" sldId="403"/>
        </pc:sldMkLst>
        <pc:spChg chg="del mod">
          <ac:chgData name="Linards Deidulis" userId="03205da9529d126d" providerId="LiveId" clId="{50B3E61F-EF88-438B-8396-C61C97474AB5}" dt="2023-11-09T11:54:45.166" v="166" actId="478"/>
          <ac:spMkLst>
            <pc:docMk/>
            <pc:sldMk cId="1213815158" sldId="403"/>
            <ac:spMk id="2" creationId="{1FA21868-1A2A-7661-11C2-D44DF208D7A8}"/>
          </ac:spMkLst>
        </pc:spChg>
        <pc:spChg chg="mod">
          <ac:chgData name="Linards Deidulis" userId="03205da9529d126d" providerId="LiveId" clId="{50B3E61F-EF88-438B-8396-C61C97474AB5}" dt="2023-11-09T11:58:02.587" v="233" actId="1076"/>
          <ac:spMkLst>
            <pc:docMk/>
            <pc:sldMk cId="1213815158" sldId="403"/>
            <ac:spMk id="3" creationId="{CCFD8645-B0AC-8FBC-BCE9-08D7FA528EAC}"/>
          </ac:spMkLst>
        </pc:spChg>
        <pc:spChg chg="add mod">
          <ac:chgData name="Linards Deidulis" userId="03205da9529d126d" providerId="LiveId" clId="{50B3E61F-EF88-438B-8396-C61C97474AB5}" dt="2023-11-09T11:55:03.613" v="210" actId="20577"/>
          <ac:spMkLst>
            <pc:docMk/>
            <pc:sldMk cId="1213815158" sldId="403"/>
            <ac:spMk id="4" creationId="{A97990AC-59BD-5A7F-DF35-F017400D26D5}"/>
          </ac:spMkLst>
        </pc:spChg>
        <pc:spChg chg="add mod">
          <ac:chgData name="Linards Deidulis" userId="03205da9529d126d" providerId="LiveId" clId="{50B3E61F-EF88-438B-8396-C61C97474AB5}" dt="2023-11-09T11:59:22.362" v="256" actId="1035"/>
          <ac:spMkLst>
            <pc:docMk/>
            <pc:sldMk cId="1213815158" sldId="403"/>
            <ac:spMk id="5" creationId="{D79AAD55-6041-B7DC-E1E0-32176E67A18F}"/>
          </ac:spMkLst>
        </pc:spChg>
        <pc:spChg chg="add mod">
          <ac:chgData name="Linards Deidulis" userId="03205da9529d126d" providerId="LiveId" clId="{50B3E61F-EF88-438B-8396-C61C97474AB5}" dt="2023-11-09T11:58:56.492" v="247" actId="1076"/>
          <ac:spMkLst>
            <pc:docMk/>
            <pc:sldMk cId="1213815158" sldId="403"/>
            <ac:spMk id="8" creationId="{669468A7-288A-AE38-B890-AC6FA8614596}"/>
          </ac:spMkLst>
        </pc:spChg>
        <pc:picChg chg="add mod">
          <ac:chgData name="Linards Deidulis" userId="03205da9529d126d" providerId="LiveId" clId="{50B3E61F-EF88-438B-8396-C61C97474AB5}" dt="2023-11-09T11:58:18.737" v="238" actId="14100"/>
          <ac:picMkLst>
            <pc:docMk/>
            <pc:sldMk cId="1213815158" sldId="403"/>
            <ac:picMk id="7" creationId="{8022D997-3259-3DC1-2B46-E2E3682B9EC8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56692913372E-2"/>
          <c:y val="0.11246563224336814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190565131169131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Pieaugušo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izglītības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E3ACF952-169C-4EF7-AFA7-F374239A88C4}" type="PERCENTAGE">
                      <a:rPr lang="en-US" sz="2000" baseline="0" smtClean="0">
                        <a:solidFill>
                          <a:srgbClr val="00B05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2000" baseline="0" dirty="0">
                      <a:solidFill>
                        <a:srgbClr val="00B05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8.6944305535377298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LinFactNeighborX="172" custLinFactNeighborY="176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2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 custLinFactNeighborX="-5652" custLinFactNeighborY="-50000">
        <dgm:presLayoutVars>
          <dgm:bulletEnabled val="1"/>
        </dgm:presLayoutVars>
      </dgm:prSet>
      <dgm:spPr/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</dgm:pt>
    <dgm:pt modelId="{AAC929A6-7E10-42C1-A7F5-CA73B5B21A59}" type="pres">
      <dgm:prSet presAssocID="{A4811B84-3C44-4EB5-8A2A-BE8AAF19018B}" presName="connectorText" presStyleLbl="sibTrans2D1" presStyleIdx="0" presStyleCnt="1"/>
      <dgm:spPr/>
    </dgm:pt>
    <dgm:pt modelId="{4B549424-6FEE-47B6-9C86-3A25617840C8}" type="pres">
      <dgm:prSet presAssocID="{A4811B84-3C44-4EB5-8A2A-BE8AAF19018B}" presName="lastNode" presStyleLbl="node1" presStyleIdx="1" presStyleCnt="2" custScaleX="125207" custScaleY="95847" custLinFactNeighborX="-5271" custLinFactNeighborY="-50837">
        <dgm:presLayoutVars>
          <dgm:bulletEnabled val="1"/>
        </dgm:presLayoutVars>
      </dgm:prSet>
      <dgm:spPr/>
    </dgm:pt>
  </dgm:ptLst>
  <dgm:cxnLst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0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0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0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000"/>
        </a:p>
      </dgm:t>
    </dgm:pt>
    <dgm:pt modelId="{B0325429-59A4-43D5-A65D-0D0382FB2D3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0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0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0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000"/>
        </a:p>
      </dgm:t>
    </dgm:pt>
    <dgm:pt modelId="{F49AE766-4990-42FB-9095-658DAFF3172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0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0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0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0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7837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 custScaleX="76594" custScaleY="86568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61181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 custScaleX="85291" custScaleY="65934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61741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 custScaleX="77463" custScaleY="65191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3852047"/>
          <a:ext cx="61884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2251230"/>
          <a:ext cx="61884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608992" y="753521"/>
          <a:ext cx="4579440" cy="152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1608992" y="753521"/>
        <a:ext cx="4579440" cy="1524587"/>
      </dsp:txXfrm>
    </dsp:sp>
    <dsp:sp modelId="{973DD5CE-6032-4567-A787-D1DF2D47DBE1}">
      <dsp:nvSpPr>
        <dsp:cNvPr id="0" name=""/>
        <dsp:cNvSpPr/>
      </dsp:nvSpPr>
      <dsp:spPr>
        <a:xfrm>
          <a:off x="0" y="726643"/>
          <a:ext cx="1608992" cy="152458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4438" y="801081"/>
        <a:ext cx="1460116" cy="1450149"/>
      </dsp:txXfrm>
    </dsp:sp>
    <dsp:sp modelId="{18DC2ECC-B8B5-4690-B821-EBE4830FDE48}">
      <dsp:nvSpPr>
        <dsp:cNvPr id="0" name=""/>
        <dsp:cNvSpPr/>
      </dsp:nvSpPr>
      <dsp:spPr>
        <a:xfrm>
          <a:off x="1608992" y="2327460"/>
          <a:ext cx="4579440" cy="152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608992" y="2327460"/>
        <a:ext cx="4579440" cy="1524587"/>
      </dsp:txXfrm>
    </dsp:sp>
    <dsp:sp modelId="{A239F5D0-E75E-40BF-B1B5-BDD90334AB85}">
      <dsp:nvSpPr>
        <dsp:cNvPr id="0" name=""/>
        <dsp:cNvSpPr/>
      </dsp:nvSpPr>
      <dsp:spPr>
        <a:xfrm>
          <a:off x="0" y="2327460"/>
          <a:ext cx="1608992" cy="152458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4438" y="2401898"/>
        <a:ext cx="1460116" cy="1450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0" y="690546"/>
          <a:ext cx="1775695" cy="17756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500" b="1" kern="1200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2500" kern="1200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500" kern="1200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0045" y="950591"/>
        <a:ext cx="1255605" cy="1255605"/>
      </dsp:txXfrm>
    </dsp:sp>
    <dsp:sp modelId="{FCF2D020-DF4C-4B81-ADF7-A12674ED9FE7}">
      <dsp:nvSpPr>
        <dsp:cNvPr id="0" name=""/>
        <dsp:cNvSpPr/>
      </dsp:nvSpPr>
      <dsp:spPr>
        <a:xfrm rot="21583128">
          <a:off x="1890975" y="1313573"/>
          <a:ext cx="829063" cy="515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890976" y="1417098"/>
        <a:ext cx="674346" cy="309434"/>
      </dsp:txXfrm>
    </dsp:sp>
    <dsp:sp modelId="{4B549424-6FEE-47B6-9C86-3A25617840C8}">
      <dsp:nvSpPr>
        <dsp:cNvPr id="0" name=""/>
        <dsp:cNvSpPr/>
      </dsp:nvSpPr>
      <dsp:spPr>
        <a:xfrm>
          <a:off x="2804443" y="712556"/>
          <a:ext cx="2223295" cy="1701951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3130037" y="961801"/>
        <a:ext cx="1572107" cy="12034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186352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897789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603760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763352" y="291793"/>
          <a:ext cx="5018773" cy="1152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291793"/>
        <a:ext cx="5018773" cy="1152896"/>
      </dsp:txXfrm>
    </dsp:sp>
    <dsp:sp modelId="{973DD5CE-6032-4567-A787-D1DF2D47DBE1}">
      <dsp:nvSpPr>
        <dsp:cNvPr id="0" name=""/>
        <dsp:cNvSpPr/>
      </dsp:nvSpPr>
      <dsp:spPr>
        <a:xfrm>
          <a:off x="206365" y="231517"/>
          <a:ext cx="1350622" cy="127344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8541" y="293693"/>
        <a:ext cx="1226270" cy="1211272"/>
      </dsp:txXfrm>
    </dsp:sp>
    <dsp:sp modelId="{18DC2ECC-B8B5-4690-B821-EBE4830FDE48}">
      <dsp:nvSpPr>
        <dsp:cNvPr id="0" name=""/>
        <dsp:cNvSpPr/>
      </dsp:nvSpPr>
      <dsp:spPr>
        <a:xfrm>
          <a:off x="1763352" y="1712272"/>
          <a:ext cx="5018773" cy="89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1712272"/>
        <a:ext cx="5018773" cy="899995"/>
      </dsp:txXfrm>
    </dsp:sp>
    <dsp:sp modelId="{A239F5D0-E75E-40BF-B1B5-BDD90334AB85}">
      <dsp:nvSpPr>
        <dsp:cNvPr id="0" name=""/>
        <dsp:cNvSpPr/>
      </dsp:nvSpPr>
      <dsp:spPr>
        <a:xfrm>
          <a:off x="129685" y="1677312"/>
          <a:ext cx="1503981" cy="96991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7041" y="1724668"/>
        <a:ext cx="1409269" cy="922558"/>
      </dsp:txXfrm>
    </dsp:sp>
    <dsp:sp modelId="{C65DCB4B-28C3-4638-ABCD-127A49CEF8C5}">
      <dsp:nvSpPr>
        <dsp:cNvPr id="0" name=""/>
        <dsp:cNvSpPr/>
      </dsp:nvSpPr>
      <dsp:spPr>
        <a:xfrm>
          <a:off x="1763352" y="2996716"/>
          <a:ext cx="5018773" cy="9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2996716"/>
        <a:ext cx="5018773" cy="908233"/>
      </dsp:txXfrm>
    </dsp:sp>
    <dsp:sp modelId="{5F198BD5-7567-47F0-878D-E3E8261BF80C}">
      <dsp:nvSpPr>
        <dsp:cNvPr id="0" name=""/>
        <dsp:cNvSpPr/>
      </dsp:nvSpPr>
      <dsp:spPr>
        <a:xfrm>
          <a:off x="198703" y="2971340"/>
          <a:ext cx="1365945" cy="95898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5525" y="3018162"/>
        <a:ext cx="1272301" cy="912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AE1E91D2-ED99-49F1-B1FC-E5BC5C59116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008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0919D52-B463-4238-8070-8A7A7F5B1276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77611"/>
            <a:ext cx="5439092" cy="3909388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EA80F92E-CB83-46F1-8244-AD6ACFC4A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6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0F92E-CB83-46F1-8244-AD6ACFC4A5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35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CC02ECD2-C81D-30E6-A3DD-D59DA685AD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35DBC36D-6A03-03AF-D5DD-C82047E05AB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5C8DDBF2-57CA-EA9C-CA8C-56BF36C33D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86F2474-28A2-4732-A21D-7DB845878E59}" type="slidenum">
              <a:rPr lang="lv-LV" altLang="lv-LV" smtClean="0"/>
              <a:pPr/>
              <a:t>24</a:t>
            </a:fld>
            <a:endParaRPr lang="lv-LV" alt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0315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09.11.2023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nordplusonline.org/how-to-apply/handbook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m.dk/nordplu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nordplus@ufm.d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hyperlink" Target="https://ufm.dk/en/education/programmes-supporting-cooperation-and-mobility/nordplus" TargetMode="External"/><Relationship Id="rId4" Type="http://schemas.openxmlformats.org/officeDocument/2006/relationships/hyperlink" Target="https://ufm.dk/en/education/programmes-supporting-cooperation-and-mobility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nordplusonline.org/how-to-apply/guidelines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12" Type="http://schemas.openxmlformats.org/officeDocument/2006/relationships/hyperlink" Target="http://www.muzizglitiba.lv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11" Type="http://schemas.openxmlformats.org/officeDocument/2006/relationships/hyperlink" Target="https://ec.europa.eu/epale/en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hyperlink" Target="https://nvl.org/om-nvl/in-english" TargetMode="External"/><Relationship Id="rId4" Type="http://schemas.openxmlformats.org/officeDocument/2006/relationships/hyperlink" Target="https://www.nordplusonline.org/programmes/adult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89213" y="2867776"/>
            <a:ext cx="9367025" cy="1320103"/>
          </a:xfrm>
        </p:spPr>
        <p:txBody>
          <a:bodyPr>
            <a:noAutofit/>
          </a:bodyPr>
          <a:lstStyle/>
          <a:p>
            <a:r>
              <a:rPr lang="nb-NO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Pieaugušo izglītības apakšprogramma – 2024. gada projektu konkurss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9868" y="4187879"/>
            <a:ext cx="7048864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2FC9FE3C-8573-60B6-E197-0795D8317BE6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2023. gada 9. 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D8645-B0AC-8FBC-BCE9-08D7FA528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310055"/>
            <a:ext cx="7886700" cy="14904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lv-LV" sz="2400" b="1" i="1" dirty="0">
                <a:solidFill>
                  <a:srgbClr val="002060"/>
                </a:solidFill>
              </a:rPr>
              <a:t>«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OT-Light"/>
              </a:rPr>
              <a:t>Grants from Nordplus are </a:t>
            </a:r>
            <a:r>
              <a:rPr lang="en-US" sz="2400" b="1" i="1" u="sng" strike="noStrike" baseline="0" dirty="0">
                <a:solidFill>
                  <a:srgbClr val="002060"/>
                </a:solidFill>
                <a:latin typeface="MarkOT-Light"/>
              </a:rPr>
              <a:t>contributions to project expenses,</a:t>
            </a:r>
            <a:r>
              <a:rPr lang="lv-LV" sz="2400" b="1" i="1" u="sng" strike="noStrike" baseline="0" dirty="0">
                <a:solidFill>
                  <a:srgbClr val="002060"/>
                </a:solidFill>
                <a:latin typeface="MarkOT-Light"/>
              </a:rPr>
              <a:t> 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OT-Light"/>
              </a:rPr>
              <a:t>and all participating </a:t>
            </a:r>
            <a:r>
              <a:rPr lang="en-US" sz="2400" b="1" i="1" u="none" strike="noStrike" baseline="0" dirty="0" err="1">
                <a:solidFill>
                  <a:srgbClr val="002060"/>
                </a:solidFill>
                <a:latin typeface="MarkOT-Light"/>
              </a:rPr>
              <a:t>organisations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OT-Light"/>
              </a:rPr>
              <a:t> must therefore expect some degree of co-financing.</a:t>
            </a:r>
            <a:r>
              <a:rPr lang="lv-LV" sz="2400" b="1" i="1" u="none" strike="noStrike" baseline="0" dirty="0">
                <a:solidFill>
                  <a:srgbClr val="002060"/>
                </a:solidFill>
                <a:latin typeface="MarkOT-Light"/>
              </a:rPr>
              <a:t>»</a:t>
            </a:r>
          </a:p>
          <a:p>
            <a:pPr marL="0" indent="0" algn="ctr">
              <a:buNone/>
            </a:pPr>
            <a:r>
              <a:rPr lang="lv-LV" sz="1800" dirty="0">
                <a:solidFill>
                  <a:srgbClr val="002060"/>
                </a:solidFill>
                <a:latin typeface="MarkOT-Light"/>
              </a:rPr>
              <a:t>Rokasgrāmata 2024., 26.lpp</a:t>
            </a:r>
            <a:r>
              <a:rPr lang="lv-LV" sz="1800" dirty="0">
                <a:latin typeface="MarkOT-Light"/>
              </a:rPr>
              <a:t>. </a:t>
            </a:r>
            <a:endParaRPr lang="ru-RU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97990AC-59BD-5A7F-DF35-F017400D2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finansēšanas vispārējie principi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9AAD55-6041-B7DC-E1E0-32176E67A18F}"/>
              </a:ext>
            </a:extLst>
          </p:cNvPr>
          <p:cNvSpPr txBox="1"/>
          <p:nvPr/>
        </p:nvSpPr>
        <p:spPr>
          <a:xfrm>
            <a:off x="638978" y="2679320"/>
            <a:ext cx="86868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2400" b="1" i="1" u="none" strike="noStrike" baseline="0" dirty="0">
                <a:solidFill>
                  <a:srgbClr val="002060"/>
                </a:solidFill>
                <a:latin typeface="Mark OT Light"/>
              </a:rPr>
              <a:t>«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Nordplus grants should be seen as a </a:t>
            </a:r>
            <a:r>
              <a:rPr lang="en-US" sz="2400" b="1" i="1" u="sng" strike="noStrike" baseline="0" dirty="0">
                <a:solidFill>
                  <a:srgbClr val="002060"/>
                </a:solidFill>
                <a:latin typeface="Mark OT Light"/>
              </a:rPr>
              <a:t>contributio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 towards the actual costs of activities in the project</a:t>
            </a:r>
            <a:r>
              <a:rPr lang="lv-LV" sz="2400" b="1" i="1" dirty="0">
                <a:solidFill>
                  <a:srgbClr val="002060"/>
                </a:solidFill>
                <a:latin typeface="Mark OT Light"/>
              </a:rPr>
              <a:t>». </a:t>
            </a:r>
          </a:p>
          <a:p>
            <a:pPr algn="ctr"/>
            <a:r>
              <a:rPr lang="lv-LV" dirty="0">
                <a:solidFill>
                  <a:srgbClr val="002060"/>
                </a:solidFill>
                <a:latin typeface="Mark OT Light"/>
              </a:rPr>
              <a:t>Rokasgrāmata 2024., 32.lpp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22D997-3259-3DC1-2B46-E2E3682B9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853" y="3862774"/>
            <a:ext cx="4825388" cy="3072362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669468A7-288A-AE38-B890-AC6FA8614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978" y="4854190"/>
            <a:ext cx="23408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26. 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0070C0"/>
                </a:solidFill>
                <a:latin typeface="Calibri" panose="020F0502020204030204" pitchFamily="34" charset="0"/>
              </a:rPr>
              <a:t>)</a:t>
            </a:r>
            <a:endParaRPr lang="lv-LV" altLang="lv-LV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815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(1)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133" y="3699332"/>
            <a:ext cx="84029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</a:t>
            </a:r>
            <a:r>
              <a:rPr lang="lv-LV" altLang="lv-LV" sz="2000" u="sng" dirty="0">
                <a:solidFill>
                  <a:schemeClr val="accent1">
                    <a:lumMod val="50000"/>
                  </a:schemeClr>
                </a:solidFill>
              </a:rPr>
              <a:t>saskaņā ar noteiktajām likmēm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Ja ceļa un uzturēšanās izmaksas pārsniedz 10 000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vai piedalās vairāk kā 15 dalībnieki, iespējams saņemt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finansējumu projekta vadības izmaksām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2000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koordinatoram un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1000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katram partnerim. Neattiecas uz sagatavošanas vizītēm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Var tikt segtas 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vajadzībām.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8543940"/>
              </p:ext>
            </p:extLst>
          </p:nvPr>
        </p:nvGraphicFramePr>
        <p:xfrm>
          <a:off x="2629205" y="962758"/>
          <a:ext cx="5064937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7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(2)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3100135"/>
            <a:ext cx="23408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26. – 27.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0070C0"/>
                </a:solidFill>
                <a:latin typeface="Calibri" panose="020F0502020204030204" pitchFamily="34" charset="0"/>
              </a:rPr>
              <a:t>)</a:t>
            </a:r>
            <a:endParaRPr lang="lv-LV" altLang="lv-LV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404571-16C6-0240-44D3-0F190F897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13" y="1180555"/>
            <a:ext cx="6363027" cy="9970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6B49A4-B468-4717-1BB7-CB311221F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800" y="2255386"/>
            <a:ext cx="6731346" cy="25782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37C97B-9B9C-85B5-D3FC-BB973FD78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613" y="4750870"/>
            <a:ext cx="6578938" cy="160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71172032"/>
              </p:ext>
            </p:extLst>
          </p:nvPr>
        </p:nvGraphicFramePr>
        <p:xfrm>
          <a:off x="2361874" y="1690076"/>
          <a:ext cx="6782126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011079-21A9-E5FE-1EB2-2363AFDFA842}"/>
              </a:ext>
            </a:extLst>
          </p:cNvPr>
          <p:cNvSpPr txBox="1">
            <a:spLocks/>
          </p:cNvSpPr>
          <p:nvPr/>
        </p:nvSpPr>
        <p:spPr>
          <a:xfrm>
            <a:off x="88608" y="4951122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2024.,  </a:t>
            </a:r>
            <a:r>
              <a:rPr lang="lv-LV" dirty="0">
                <a:solidFill>
                  <a:srgbClr val="1F4E79"/>
                </a:solidFill>
              </a:rPr>
              <a:t>25. – 26.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91B090-3CAC-55F7-9354-19F5037058C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504"/>
          <a:stretch/>
        </p:blipFill>
        <p:spPr>
          <a:xfrm>
            <a:off x="88608" y="1690076"/>
            <a:ext cx="2273266" cy="312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95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 – min. 3 valstis 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EC999-1BF7-4CBB-AF05-479343CF1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541" y="2759142"/>
            <a:ext cx="5246915" cy="361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23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6668" y="4031036"/>
            <a:ext cx="75973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100% apmērā saskaņā ar noteiktajām vienības izmaksām – projekta vadībai, ceļa un uzturēšanās izdevumiem, izstrādes darbam.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43C86D-3192-44A2-BBB3-F368C7132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67" y="1172417"/>
            <a:ext cx="6286370" cy="304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6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0597" y="2376721"/>
            <a:ext cx="5408479" cy="2287450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vadības, īstenošanas un publicitātes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fiksēta summa projekta koordinatoram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4000 EUR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projekta partneriem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2000 EUR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8" y="510867"/>
            <a:ext cx="7373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(1)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4923" y="4175919"/>
            <a:ext cx="394710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27. - 30.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2F470A-CFA8-CFEA-1053-B9FFE765E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36" y="4968303"/>
            <a:ext cx="8361528" cy="1235341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71BB6A25-1931-3A03-1094-38CF676D8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0656" y="6203644"/>
            <a:ext cx="394710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.,28.lpp.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0C2010-9BEB-DD88-9460-2417D9DB4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736" y="1649688"/>
            <a:ext cx="2597920" cy="239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56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341177" cy="1325563"/>
          </a:xfrm>
        </p:spPr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47950"/>
            <a:ext cx="8003176" cy="3261794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(starptautiskās) tikšanās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ceļa un uzturēšanās izdevumi projektā iesaistīto partneru dalībai plānošanas, projekta koordinēšanas sanāksmēm, semināriem, mācību kursiem saskaņā ar noteiktajām likmēm ceļa un uzturēšanās izdevumiem.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8" y="510867"/>
            <a:ext cx="7373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(2)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108384" y="5992568"/>
            <a:ext cx="3130432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29.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716014-4584-E3EE-476C-184DB5140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45" y="3561347"/>
            <a:ext cx="8609644" cy="228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7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93670"/>
            <a:ext cx="8003176" cy="3029130"/>
          </a:xfrm>
        </p:spPr>
        <p:txBody>
          <a:bodyPr>
            <a:normAutofit lnSpcReduction="10000"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Izstrādes darbs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darba apmaksai, kas ieguldīts projekta ietvaros paredzētā produkta radīšanai (izglītojošie materiāli, mācību programmas, metodes, u.c.), saskaņā ar noteiktajām likmēm. </a:t>
            </a: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Pieprasītais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darba dienu skaits detalizēti jāpamato projekta pieteikumā.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Rokasgrāmatā (30. </a:t>
            </a:r>
            <a:r>
              <a:rPr lang="lv-LV" alt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 minētās 25 dienas gadā un 40 dienas uz kopējo projekta periodu vienam partnerim ir orientējošas.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90133" y="510867"/>
            <a:ext cx="7592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(3)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70289" y="6005501"/>
            <a:ext cx="572271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29.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88ACBC-E223-889F-718D-0DD8D04DF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0" r="4622"/>
          <a:stretch/>
        </p:blipFill>
        <p:spPr>
          <a:xfrm>
            <a:off x="180597" y="4385525"/>
            <a:ext cx="890209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80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824" y="1690689"/>
            <a:ext cx="8003176" cy="2620109"/>
          </a:xfrm>
        </p:spPr>
        <p:txBody>
          <a:bodyPr>
            <a:noAutofit/>
          </a:bodyPr>
          <a:lstStyle/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Vidēji projektos apstiprina 25 darba dienas gadā 1 institūcijai un 40 darba dienām visam projekta periodam. Ja ir atbilstošs pamatojums,  iespējams saņemt atbalstu  arī lielākam darba dienu skaitam;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īpašām vajadzībām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100%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 atbilstoši reālajām izmaksām, papildus finansējumu iespējams pieprasīt arī projekta īstenošanas gaitā. </a:t>
            </a:r>
          </a:p>
          <a:p>
            <a:pPr marL="0" lvl="1" indent="0" algn="just">
              <a:spcBef>
                <a:spcPts val="60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1801" y="470518"/>
            <a:ext cx="744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(4) </a:t>
            </a:r>
            <a:endParaRPr lang="lv-LV" sz="3400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5095488-4409-6E6A-9746-0E6ADC8DD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173" y="5034856"/>
            <a:ext cx="3262054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FD57F5-F1A1-AD02-CE27-79A918209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48" y="4171812"/>
            <a:ext cx="5283472" cy="268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673" y="566056"/>
            <a:ext cx="6972049" cy="114082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b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7256" y="1744348"/>
            <a:ext cx="5599754" cy="4427893"/>
          </a:xfrm>
        </p:spPr>
        <p:txBody>
          <a:bodyPr>
            <a:normAutofit fontScale="77500" lnSpcReduction="20000"/>
          </a:bodyPr>
          <a:lstStyle/>
          <a:p>
            <a:pPr marL="342900" lvl="1" indent="0">
              <a:lnSpc>
                <a:spcPct val="112000"/>
              </a:lnSpc>
              <a:spcBef>
                <a:spcPts val="0"/>
              </a:spcBef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iniciatīvas, kas vērstas uz: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pieaugušo izglītības kvalitātes paaugstināšanu;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izglītojamo vajadzību izzināšanu un jaunu apmācību metožu izstrādi, ieviešanu, izmantošanu;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visa veida pieaugušo formālo un neformālo izglītību;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atbalstu pieaugušajiem ceļā uz moderno sabiedrību</a:t>
            </a:r>
            <a:r>
              <a:rPr lang="lv-LV" sz="3200" i="1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saiknes starp pieaugušo izglītību un darba dzīvi stiprināšanu.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9B19E10C-3CED-FD5E-9AD2-948F82EBF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11" y="1739593"/>
            <a:ext cx="3139324" cy="393637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DA8096DA-23B0-F6DD-F062-9B02B3AFC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355" y="6172241"/>
            <a:ext cx="431087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Pieaugušo izglītības apakšprogrammu -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22. - 30. lpp. </a:t>
            </a:r>
          </a:p>
        </p:txBody>
      </p:sp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365127"/>
            <a:ext cx="750146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 finansējums (5)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1148" y="2718036"/>
            <a:ext cx="2787555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2021. gada – līdzfinansējumam vairs nav noteikta % apjoma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(attēls – </a:t>
            </a:r>
            <a:r>
              <a:rPr lang="lv-LV" altLang="lv-LV" sz="2400" i="1" dirty="0" err="1">
                <a:solidFill>
                  <a:srgbClr val="002060"/>
                </a:solidFill>
                <a:latin typeface="Calibri" panose="020F0502020204030204" pitchFamily="34" charset="0"/>
              </a:rPr>
              <a:t>proj</a:t>
            </a: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. budžeta sadaļa </a:t>
            </a:r>
            <a:r>
              <a:rPr lang="lv-LV" altLang="lv-LV" sz="2400" i="1" dirty="0" err="1">
                <a:solidFill>
                  <a:srgbClr val="002060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 sistēmā) </a:t>
            </a:r>
            <a:endParaRPr lang="lv-LV" altLang="lv-LV" sz="24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9B9E79-582E-FB02-E59C-3F8BE1297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785" y="1415184"/>
            <a:ext cx="5587080" cy="40767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1832C1-0695-368B-38AE-6FFF9D848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798" y="5630680"/>
            <a:ext cx="4509272" cy="1131283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6537AB5F-10FB-A1D6-A152-5ACDE213C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9823" y="5985432"/>
            <a:ext cx="21664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26. lpp. </a:t>
            </a:r>
          </a:p>
        </p:txBody>
      </p:sp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92860CF-C4E1-6B66-A112-B8083C77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 finansējums (6)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6B26EC-5D45-64A8-7B3A-56FEE7D3E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12" y="2979738"/>
            <a:ext cx="24486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! Projekta pieteikumam jāpievieno detalizēts budžets. MS Excel forma pieejama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sistēmā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5BF51-89FE-55D4-6B58-754DDBA65F63}"/>
              </a:ext>
            </a:extLst>
          </p:cNvPr>
          <p:cNvCxnSpPr>
            <a:cxnSpLocks/>
          </p:cNvCxnSpPr>
          <p:nvPr/>
        </p:nvCxnSpPr>
        <p:spPr>
          <a:xfrm flipV="1">
            <a:off x="2804152" y="2968132"/>
            <a:ext cx="1591734" cy="2700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016D64B-62DF-EED5-32DA-A912A4FC4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964"/>
          <a:stretch/>
        </p:blipFill>
        <p:spPr>
          <a:xfrm>
            <a:off x="0" y="5243897"/>
            <a:ext cx="4748116" cy="944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DEB253-D1CA-AC8A-C9E3-F2D711783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886" y="1396471"/>
            <a:ext cx="4717490" cy="349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08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10" y="366718"/>
            <a:ext cx="6737503" cy="1063080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II Sadarbības projektu finansējums</a:t>
            </a:r>
            <a:endParaRPr lang="lv-LV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732085"/>
            <a:ext cx="6573339" cy="344951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C8E49-5D5A-A9F4-E3CD-AADD74ADF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734" y="4961873"/>
            <a:ext cx="6048862" cy="1187777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878D38B3-45BB-6024-86B4-85DEB310F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533" y="6149650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Dānijas Augstākās izglītības aģentūru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www.ufm.dk/nordplus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83656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B914D122-780B-ADA4-1C84-DF9BB6FC6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9400" y="475294"/>
            <a:ext cx="7594600" cy="5127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lv-LV" altLang="lv-LV" sz="32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Nordplus pieaugušo izglītības apakšprogrammas galvenais administrators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7396AFCD-489D-0BF6-B9F6-395401267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8825" y="1530351"/>
            <a:ext cx="6853238" cy="189864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lv-LV" altLang="lv-LV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Pieaugušo izglītības programmas administrators </a:t>
            </a:r>
            <a:endParaRPr lang="lv-LV" altLang="lv-LV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r>
              <a:rPr lang="en-US" altLang="lv-LV" b="1" dirty="0">
                <a:solidFill>
                  <a:srgbClr val="002060"/>
                </a:solidFill>
                <a:ea typeface="MS PGothic" panose="020B0600070205080204" pitchFamily="34" charset="-128"/>
              </a:rPr>
              <a:t>Danish Agency for Science and Higher Education</a:t>
            </a:r>
            <a:r>
              <a:rPr lang="lv-LV" altLang="lv-LV" b="1" dirty="0">
                <a:solidFill>
                  <a:srgbClr val="002060"/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ea typeface="MS PGothic" panose="020B0600070205080204" pitchFamily="34" charset="-128"/>
              </a:rPr>
              <a:t> (SFU) </a:t>
            </a:r>
            <a:endParaRPr lang="en-US" altLang="lv-LV" sz="2400" dirty="0">
              <a:ea typeface="MS PGothic" panose="020B0600070205080204" pitchFamily="34" charset="-128"/>
            </a:endParaRPr>
          </a:p>
          <a:p>
            <a:r>
              <a:rPr lang="en-US" altLang="lv-LV" sz="2400" dirty="0">
                <a:ea typeface="MS PGothic" panose="020B0600070205080204" pitchFamily="34" charset="-128"/>
              </a:rPr>
              <a:t>E-p</a:t>
            </a:r>
            <a:r>
              <a:rPr lang="lv-LV" altLang="lv-LV" sz="2400" dirty="0" err="1">
                <a:ea typeface="MS PGothic" panose="020B0600070205080204" pitchFamily="34" charset="-128"/>
              </a:rPr>
              <a:t>asts</a:t>
            </a:r>
            <a:r>
              <a:rPr lang="en-US" altLang="lv-LV" sz="2400" dirty="0">
                <a:ea typeface="MS PGothic" panose="020B0600070205080204" pitchFamily="34" charset="-128"/>
              </a:rPr>
              <a:t>: </a:t>
            </a:r>
            <a:r>
              <a:rPr lang="en-US" altLang="lv-LV" sz="2200" b="1" dirty="0" err="1">
                <a:ea typeface="MS PGothic" panose="020B0600070205080204" pitchFamily="34" charset="-128"/>
                <a:hlinkClick r:id="rId3"/>
              </a:rPr>
              <a:t>nordplus</a:t>
            </a:r>
            <a:r>
              <a:rPr lang="en-US" altLang="lv-LV" sz="2200" b="1" dirty="0">
                <a:ea typeface="MS PGothic" panose="020B0600070205080204" pitchFamily="34" charset="-128"/>
                <a:hlinkClick r:id="rId3"/>
              </a:rPr>
              <a:t>@</a:t>
            </a:r>
            <a:r>
              <a:rPr lang="lv-LV" altLang="lv-LV" sz="2200" b="1" dirty="0">
                <a:ea typeface="MS PGothic" panose="020B0600070205080204" pitchFamily="34" charset="-128"/>
                <a:hlinkClick r:id="rId3"/>
              </a:rPr>
              <a:t>ufm.dk</a:t>
            </a:r>
            <a:r>
              <a:rPr lang="lv-LV" altLang="lv-LV" sz="2200" b="1" dirty="0"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ea typeface="MS PGothic" panose="020B0600070205080204" pitchFamily="34" charset="-128"/>
              </a:rPr>
              <a:t> </a:t>
            </a:r>
          </a:p>
          <a:p>
            <a:r>
              <a:rPr lang="en-US" altLang="lv-LV" dirty="0">
                <a:ea typeface="MS PGothic" panose="020B0600070205080204" pitchFamily="34" charset="-128"/>
                <a:hlinkClick r:id="rId4"/>
              </a:rPr>
              <a:t>https://ufm.dk/en/education/programmes-supporting-cooperation-and-mobility</a:t>
            </a:r>
            <a:r>
              <a:rPr lang="lv-LV" altLang="lv-LV" dirty="0">
                <a:ea typeface="MS PGothic" panose="020B0600070205080204" pitchFamily="34" charset="-128"/>
              </a:rPr>
              <a:t> </a:t>
            </a:r>
          </a:p>
        </p:txBody>
      </p:sp>
      <p:pic>
        <p:nvPicPr>
          <p:cNvPr id="3" name="Picture 2">
            <a:hlinkClick r:id="rId5"/>
            <a:extLst>
              <a:ext uri="{FF2B5EF4-FFF2-40B4-BE49-F238E27FC236}">
                <a16:creationId xmlns:a16="http://schemas.microsoft.com/office/drawing/2014/main" id="{30F07055-1C04-9046-725C-60068703157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749"/>
          <a:stretch/>
        </p:blipFill>
        <p:spPr>
          <a:xfrm>
            <a:off x="1775437" y="3429000"/>
            <a:ext cx="6007746" cy="281756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>
            <a:extLst>
              <a:ext uri="{FF2B5EF4-FFF2-40B4-BE49-F238E27FC236}">
                <a16:creationId xmlns:a16="http://schemas.microsoft.com/office/drawing/2014/main" id="{75DB8846-FD27-F9E8-F235-8C4B47FBF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B5532C1-2DF1-41C3-8E7B-B0808ECFADDB}" type="slidenum">
              <a:rPr lang="lv-LV" altLang="lv-LV" sz="1200" smtClean="0">
                <a:solidFill>
                  <a:srgbClr val="898989"/>
                </a:solidFill>
              </a:rPr>
              <a:pPr/>
              <a:t>25</a:t>
            </a:fld>
            <a:endParaRPr lang="lv-LV" altLang="lv-LV" sz="1200">
              <a:solidFill>
                <a:srgbClr val="898989"/>
              </a:solidFill>
            </a:endParaRPr>
          </a:p>
        </p:txBody>
      </p:sp>
      <p:pic>
        <p:nvPicPr>
          <p:cNvPr id="29699" name="Picture 2">
            <a:hlinkClick r:id="rId2"/>
            <a:extLst>
              <a:ext uri="{FF2B5EF4-FFF2-40B4-BE49-F238E27FC236}">
                <a16:creationId xmlns:a16="http://schemas.microsoft.com/office/drawing/2014/main" id="{611A3DC6-BACF-1A72-B79F-41EE4FB8A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7175"/>
            <a:ext cx="8732838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A578CEB5-47B7-4A35-D415-A84EF0C43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070" y="0"/>
            <a:ext cx="7138930" cy="1527174"/>
          </a:xfrm>
        </p:spPr>
        <p:txBody>
          <a:bodyPr>
            <a:normAutofit/>
          </a:bodyPr>
          <a:lstStyle/>
          <a:p>
            <a:pPr algn="ctr"/>
            <a:r>
              <a:rPr lang="lv-LV" altLang="lv-LV" sz="2800" b="1" dirty="0">
                <a:solidFill>
                  <a:srgbClr val="0B7D91"/>
                </a:solidFill>
                <a:latin typeface="Verdana" panose="020B0604030504040204" pitchFamily="34" charset="0"/>
              </a:rPr>
              <a:t> </a:t>
            </a:r>
            <a:r>
              <a:rPr lang="lv-LV" altLang="lv-LV" sz="2800" b="1" dirty="0">
                <a:solidFill>
                  <a:srgbClr val="0B7D91"/>
                </a:solidFill>
                <a:latin typeface="Verdana" panose="020B0604030504040204" pitchFamily="34" charset="0"/>
                <a:hlinkClick r:id="rId2"/>
              </a:rPr>
              <a:t>https://www.nordplusonline.org/how-to-apply/guidelines/</a:t>
            </a:r>
            <a:r>
              <a:rPr lang="lv-LV" altLang="lv-LV" sz="2800" b="1" dirty="0">
                <a:solidFill>
                  <a:srgbClr val="0B7D91"/>
                </a:solidFill>
                <a:latin typeface="Verdana" panose="020B0604030504040204" pitchFamily="34" charset="0"/>
              </a:rPr>
              <a:t> </a:t>
            </a:r>
            <a:endParaRPr lang="lv-LV" altLang="lv-LV" sz="2900" b="1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12801"/>
            <a:ext cx="7360920" cy="552608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 Programmas oficiālā mājas lapa un Pieaugušo izglītības apakšprogrammas sadaļa: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https://www.nordplusonline.org/programmes/adult/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(2024.)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17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un projektu datubāze  </a:t>
            </a: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https://espresso.diku.no/projects/nordplus?0&amp;lang=en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Ziemeļvalstu PI tīkls: </a:t>
            </a: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https://nvl.org/om-nvl/in-english</a:t>
            </a:r>
            <a:endParaRPr lang="lv-LV" altLang="lv-LV" sz="1700" u="sng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EPALE: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1"/>
              </a:rPr>
              <a:t>https://ec.europa.eu/epale/en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				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2"/>
              </a:rPr>
              <a:t>http://www.muzizglitiba.lv/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D54333-CFBF-44EA-A5B7-BAC7B96F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628" y="1344022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5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5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F44AE8-08DE-0E45-51E7-D286AAB18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3566" y="3394481"/>
            <a:ext cx="5005136" cy="312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1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8542432"/>
              </p:ext>
            </p:extLst>
          </p:nvPr>
        </p:nvGraphicFramePr>
        <p:xfrm>
          <a:off x="256478" y="1694985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365126"/>
            <a:ext cx="6503670" cy="98470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8166" y="1825624"/>
            <a:ext cx="6166624" cy="4943165"/>
          </a:xfrm>
        </p:spPr>
        <p:txBody>
          <a:bodyPr>
            <a:normAutofit lnSpcReduction="10000"/>
          </a:bodyPr>
          <a:lstStyle/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 ir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visi un jebkurš pieaugušo izglītībā iesaistītais (formālā, neformālā, vispārējā, profesionālā PI).</a:t>
            </a: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1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iesniedzēji:</a:t>
            </a:r>
          </a:p>
          <a:p>
            <a:pPr lvl="1" algn="just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iestādes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nodarbojas ar pieaugušo izglītības nodrošināšanu; </a:t>
            </a:r>
          </a:p>
          <a:p>
            <a:pPr lvl="1" algn="just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Organizācijas un uzņēmumi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saistītas ar pieaugušo izglītības īstenošanu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(asociācijas, uzņēmumi, nevalstiskās organizācijas, un tml.)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Saistība ar pieaugušo izglītību detalizēti jāpamato projekta pieteikumā.</a:t>
            </a:r>
          </a:p>
          <a:p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59C56C1-19E3-A121-0B75-3A5EA69D8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10" y="4898296"/>
            <a:ext cx="26316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</a:t>
            </a:r>
            <a:r>
              <a:rPr lang="ru-RU" altLang="lv-LV" sz="1800" i="1">
                <a:solidFill>
                  <a:srgbClr val="1F4E79"/>
                </a:solidFill>
                <a:latin typeface="Calibri" panose="020F0502020204030204" pitchFamily="34" charset="0"/>
              </a:rPr>
              <a:t>4</a:t>
            </a:r>
            <a:r>
              <a:rPr lang="lv-LV" altLang="lv-LV" sz="180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22. 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DB80E8-12D2-A776-6DEF-CA57C21E5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44" y="3073400"/>
            <a:ext cx="2741722" cy="157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2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825625"/>
            <a:ext cx="793163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izglītības programmas projekta iesniedzējs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var nebūt izglītības iestāde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projektā jābūt skaidri norādītam, kā projekta iesniedzējs saistīts ar pieaugušo izglītību, ko un kā izglītojamie iegūs no projekta īstenošanas.</a:t>
            </a:r>
          </a:p>
          <a:p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1726" y="1349829"/>
            <a:ext cx="2901828" cy="144845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11680" y="365126"/>
            <a:ext cx="6503670" cy="98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</p:spTree>
    <p:extLst>
      <p:ext uri="{BB962C8B-B14F-4D97-AF65-F5344CB8AC3E}">
        <p14:creationId xmlns:p14="http://schemas.microsoft.com/office/powerpoint/2010/main" val="2465711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42778295"/>
              </p:ext>
            </p:extLst>
          </p:nvPr>
        </p:nvGraphicFramePr>
        <p:xfrm>
          <a:off x="2760007" y="1004145"/>
          <a:ext cx="6188433" cy="4578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2024.,  </a:t>
            </a:r>
            <a:r>
              <a:rPr lang="lv-LV" dirty="0">
                <a:solidFill>
                  <a:srgbClr val="1F4E79"/>
                </a:solidFill>
              </a:rPr>
              <a:t>23.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5DB2E5-9998-6F3C-61E3-C528E66D72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27" y="2530821"/>
            <a:ext cx="2706293" cy="145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9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01D4C4B-B058-40AA-B3EB-69A760092412}" type="slidenum">
              <a:rPr lang="en-US" altLang="lv-LV" smtClean="0"/>
              <a:pPr/>
              <a:t>7</a:t>
            </a:fld>
            <a:endParaRPr lang="en-US" altLang="lv-LV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8134" name="TextBox 16"/>
          <p:cNvSpPr txBox="1">
            <a:spLocks noChangeArrowheads="1"/>
          </p:cNvSpPr>
          <p:nvPr/>
        </p:nvSpPr>
        <p:spPr bwMode="auto">
          <a:xfrm>
            <a:off x="474308" y="2761933"/>
            <a:ext cx="462033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Mobilitāšu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i="1" dirty="0">
                <a:solidFill>
                  <a:srgbClr val="002060"/>
                </a:solidFill>
                <a:latin typeface="Verdana" panose="020B0604030504040204" pitchFamily="34" charset="0"/>
              </a:rPr>
              <a:t>Sagatavošanas vizītes </a:t>
            </a: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lv-LV" altLang="lv-LV" sz="2000" i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Pedagoģiskā personāla apmaiņa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Izglītojamo apmaiņa</a:t>
            </a: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8135" name="TextBox 17"/>
          <p:cNvSpPr txBox="1">
            <a:spLocks noChangeArrowheads="1"/>
          </p:cNvSpPr>
          <p:nvPr/>
        </p:nvSpPr>
        <p:spPr bwMode="auto">
          <a:xfrm>
            <a:off x="5094643" y="2813050"/>
            <a:ext cx="374455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Sadarbības projekti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Tematisko tīklu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Plānošanas projekti</a:t>
            </a:r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78270" y="365127"/>
            <a:ext cx="6537080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apakšprogrammas projektu veidi</a:t>
            </a:r>
          </a:p>
        </p:txBody>
      </p:sp>
    </p:spTree>
    <p:extLst>
      <p:ext uri="{BB962C8B-B14F-4D97-AF65-F5344CB8AC3E}">
        <p14:creationId xmlns:p14="http://schemas.microsoft.com/office/powerpoint/2010/main" val="4107972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855177"/>
            <a:ext cx="70866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Projektu īsteno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DDB78-0B79-4E6F-8EC2-85272DDE4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542" y="2737529"/>
            <a:ext cx="5246916" cy="306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4474"/>
              </p:ext>
            </p:extLst>
          </p:nvPr>
        </p:nvGraphicFramePr>
        <p:xfrm>
          <a:off x="457200" y="1310055"/>
          <a:ext cx="8601482" cy="5192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1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53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0501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72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Pieaugušo izglītojamo apmaiņa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izglītojamo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pilnas darba dienas (neskaitot laiku ceļā)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rgbClr val="002060"/>
                          </a:solidFill>
                        </a:rPr>
                        <a:t>– 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Iespējama pavadošā personu piedalīšanās, ja ir dalībnieki ar īpašām vajadzībām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72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Pieaugušo izglītotāju apmaiņa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 (parasti – 2 personas no </a:t>
                      </a:r>
                      <a:r>
                        <a:rPr lang="lv-LV" sz="1600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partnerorganizācijas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pilnas darba dienas (neskaitot laiku ceļā)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rgbClr val="002060"/>
                          </a:solidFill>
                        </a:rPr>
                        <a:t>– 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5614">
                <a:tc>
                  <a:txBody>
                    <a:bodyPr/>
                    <a:lstStyle/>
                    <a:p>
                      <a:r>
                        <a:rPr lang="lv-LV" sz="1600" b="1" dirty="0">
                          <a:solidFill>
                            <a:schemeClr val="tx1"/>
                          </a:solidFill>
                        </a:rPr>
                        <a:t>Sagatavošanas</a:t>
                      </a:r>
                      <a:r>
                        <a:rPr lang="lv-LV" sz="1600" b="1" baseline="0" dirty="0">
                          <a:solidFill>
                            <a:schemeClr val="tx1"/>
                          </a:solidFill>
                        </a:rPr>
                        <a:t> vizītes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v-LV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tx1"/>
                          </a:solidFill>
                        </a:rPr>
                        <a:t>Projekta pieteikuma sagatavošana un plānošana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52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</TotalTime>
  <Words>1374</Words>
  <Application>Microsoft Office PowerPoint</Application>
  <PresentationFormat>On-screen Show (4:3)</PresentationFormat>
  <Paragraphs>171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Mark OT Light</vt:lpstr>
      <vt:lpstr>MarkOT-Light</vt:lpstr>
      <vt:lpstr>Times New Roman</vt:lpstr>
      <vt:lpstr>Verdana</vt:lpstr>
      <vt:lpstr>Wingdings</vt:lpstr>
      <vt:lpstr>Office Theme</vt:lpstr>
      <vt:lpstr>Nordplus Pieaugušo izglītības apakšprogramma – 2024. gada projektu konkurss</vt:lpstr>
      <vt:lpstr>Pieaugušo izglītības  apakšprogramma</vt:lpstr>
      <vt:lpstr>PowerPoint Presentation</vt:lpstr>
      <vt:lpstr>Pieaugušo izglītības apakšprogramma</vt:lpstr>
      <vt:lpstr>PowerPoint Presentation</vt:lpstr>
      <vt:lpstr>Pieaugušo apakšprogramma atbalsta</vt:lpstr>
      <vt:lpstr>PowerPoint Presentation</vt:lpstr>
      <vt:lpstr>I Mobilitāšu projekti</vt:lpstr>
      <vt:lpstr>I Mobilitāšu aktivitātes</vt:lpstr>
      <vt:lpstr>Projektu finansēšanas vispārējie principi </vt:lpstr>
      <vt:lpstr>I Mobilitāšu finansējums (1)</vt:lpstr>
      <vt:lpstr>I Mobilitāšu finansējums (2)</vt:lpstr>
      <vt:lpstr>II Sadarbības projekti</vt:lpstr>
      <vt:lpstr>II Sadarbības projekti</vt:lpstr>
      <vt:lpstr>II Sadarbības projekti</vt:lpstr>
      <vt:lpstr> </vt:lpstr>
      <vt:lpstr> </vt:lpstr>
      <vt:lpstr> </vt:lpstr>
      <vt:lpstr> </vt:lpstr>
      <vt:lpstr>Sadarbības projektu  finansējums (5)</vt:lpstr>
      <vt:lpstr>Sadarbības projektu  finansējums (6)</vt:lpstr>
      <vt:lpstr>II Sadarbības projektu finansējums</vt:lpstr>
      <vt:lpstr>Finansējums – kopējie jautājumi</vt:lpstr>
      <vt:lpstr> Nordplus pieaugušo izglītības apakšprogrammas galvenais administrators</vt:lpstr>
      <vt:lpstr> https://www.nordplusonline.org/how-to-apply/guidelines/ 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140</cp:revision>
  <cp:lastPrinted>2020-12-09T08:18:43Z</cp:lastPrinted>
  <dcterms:created xsi:type="dcterms:W3CDTF">2017-03-17T07:53:29Z</dcterms:created>
  <dcterms:modified xsi:type="dcterms:W3CDTF">2023-11-09T11:59:25Z</dcterms:modified>
</cp:coreProperties>
</file>